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1" r:id="rId4"/>
    <p:sldId id="279" r:id="rId5"/>
    <p:sldId id="283" r:id="rId6"/>
    <p:sldId id="278" r:id="rId7"/>
    <p:sldId id="260" r:id="rId8"/>
    <p:sldId id="284" r:id="rId9"/>
    <p:sldId id="277" r:id="rId10"/>
    <p:sldId id="286" r:id="rId11"/>
    <p:sldId id="308" r:id="rId12"/>
    <p:sldId id="280" r:id="rId13"/>
    <p:sldId id="288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49" d="100"/>
          <a:sy n="49" d="100"/>
        </p:scale>
        <p:origin x="4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CA4-947B-4966-9550-BF2CECEF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E7232-3DED-4030-9EBE-C2C41CFC6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35DFA-FEC3-4773-9A29-36D0FC2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A24B-D493-4561-8F08-38775E67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104C-B300-4A88-A993-6D7E0C71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CCB6-3569-4AEC-BFD9-3A6EB84A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47F36-603F-4539-85A6-82789F1A6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CDD4-5EB4-4E56-A5E0-C501F08B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4BEDA-0DEC-4868-883D-5F8ABAD5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0B7E4-161D-4D54-A3D0-E4E58013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8716A-5EA2-4ED9-890E-BF959CDFD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26F5-1D31-4A92-9548-91626509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EFEC-7339-4005-AB9C-405DA481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AD3D-9EC0-44D5-8089-39ED9027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0A2B-1DD1-481E-ABA1-2228C793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C15A-5188-4E81-B324-D3D154BA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C2AB-99C3-4991-9AA2-46D41EF7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DC835-2627-4A61-9965-0BE37C76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23D2-C761-41DE-AC10-E5CBFCE7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DA63-94C7-44C3-813A-490631A4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BF8B-5E21-4737-B1AE-B2E0390C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92E80-7E25-44E6-BD7C-20970438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3FAB-E2D5-4DF5-B820-3AAB0F7C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57EA-C7DA-4049-898A-8410C82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7B3A-5E95-469F-9C07-4ADF6B2D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5B75-4C23-4DA6-A0AE-C990FCAC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2993-D00B-425D-81EB-1A1758BA7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A281D-9536-415E-ABAD-8FBDEBA4B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3AAC-083C-4396-A729-A3087967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38C98-7BBF-4236-83C9-3767C53E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D47E7-2714-4E1F-959B-521313E4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2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C5C-F5ED-4678-83BD-7DBC0E69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8627-5B5B-4F62-A23B-4F3E6C446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11F5-674E-4B40-97F4-BAFF1073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8F38C-EBC7-4591-972C-FD59BC3AD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D4888-42AE-42F4-9DC8-7F4EDBDEE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D48D4-B857-43BD-9B1C-A2FA1592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00D62-EF82-4700-AE8C-1D8B777F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0A0F-14D7-4388-81BA-42DA5932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4301-7A1E-418B-8015-9ACA8081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098B2-596B-4E36-82CA-1AD7C263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AF2C2-74B5-473F-B7B5-14816D7A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9E3EE-1DDC-4D69-9FD7-BF04F1C7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BE904-ADE5-42A7-9C80-A08848C1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2850B-C2CF-444A-ABBF-78C2234A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1DBA0-5587-475D-8149-D8960F9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B4F-E344-49F1-AEFA-65FCFFB8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480E-A0FC-4261-BFC5-5847FDFA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47098-51CC-4662-90DE-8744EE872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CA7AC-C138-4373-9F6A-A1538D7C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9DE9C-0524-4733-A7C4-B57E4C55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8E16D-828F-492C-9B55-266DE13A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27CC-DE44-45A6-9ADD-E9EFBD32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17013-7BE9-4395-8F4E-83523C01E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FB26-5C5B-4E1E-BF11-00590BFF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F57A-92BC-4B7D-8D82-8E19FAD8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3BE0-3BF7-4D34-8E93-1816DEF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61BB8-A612-4EA9-A75A-A7D3CBE6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1A2B-76F9-4ED1-A9D8-B4BC10E4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EAEC5-8059-4002-8960-B4CCA40DE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13D1-384D-4688-82CF-239B3DB35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125-5CC9-4D7D-9E15-96FF24C6768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8EA4-AA26-4F23-BFDB-E400F07BD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AFD52-F348-460C-A8A9-193DAFE5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tthewcalligaro.github.io/RacecarWebsi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908C8A-E516-4B6D-B7F0-B179558F2FB6}"/>
              </a:ext>
            </a:extLst>
          </p:cNvPr>
          <p:cNvSpPr/>
          <p:nvPr/>
        </p:nvSpPr>
        <p:spPr>
          <a:xfrm>
            <a:off x="0" y="4963294"/>
            <a:ext cx="12192000" cy="1894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801DA-0A22-4895-B15E-91CED0D5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854" y="3044036"/>
            <a:ext cx="9266327" cy="1508870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latin typeface="Avenir Next LT Pro" panose="020B0504020202020204" pitchFamily="34" charset="0"/>
              </a:rPr>
              <a:t>Lab 2 </a:t>
            </a:r>
            <a:r>
              <a:rPr lang="en-US" sz="9600" dirty="0">
                <a:latin typeface="Avenir Next LT Pro" panose="020B0504020202020204" pitchFamily="34" charset="0"/>
              </a:rPr>
              <a:t>– </a:t>
            </a:r>
            <a:r>
              <a:rPr lang="en-US" dirty="0">
                <a:latin typeface="Avenir Next LT Pro" panose="020B0504020202020204" pitchFamily="34" charset="0"/>
              </a:rPr>
              <a:t>Line Following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520CF-6558-4BF2-8DEB-EAF26E03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1" y="5461841"/>
            <a:ext cx="897611" cy="8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DA60B-CDA3-4218-A04A-124161D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43" y="5509861"/>
            <a:ext cx="1548926" cy="80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8B8E96-F7DB-4646-99D2-E9B8CF2CEB53}"/>
              </a:ext>
            </a:extLst>
          </p:cNvPr>
          <p:cNvSpPr/>
          <p:nvPr/>
        </p:nvSpPr>
        <p:spPr>
          <a:xfrm>
            <a:off x="621619" y="3833630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06BA6-2092-44FC-9322-7F4A2B0AD015}"/>
              </a:ext>
            </a:extLst>
          </p:cNvPr>
          <p:cNvSpPr/>
          <p:nvPr/>
        </p:nvSpPr>
        <p:spPr>
          <a:xfrm>
            <a:off x="762013" y="3692253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F201329-952A-4B06-9D13-6876BDC55AC5}"/>
              </a:ext>
            </a:extLst>
          </p:cNvPr>
          <p:cNvSpPr txBox="1">
            <a:spLocks/>
          </p:cNvSpPr>
          <p:nvPr/>
        </p:nvSpPr>
        <p:spPr>
          <a:xfrm>
            <a:off x="621619" y="5216284"/>
            <a:ext cx="9144000" cy="138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latin typeface="Avenir Next LT Pro Light" panose="020B0304020202020204" pitchFamily="34" charset="0"/>
              </a:rPr>
              <a:t>MIT Beaver Works Racecar Curriculum</a:t>
            </a:r>
          </a:p>
          <a:p>
            <a:pPr algn="l"/>
            <a:r>
              <a:rPr lang="en-US">
                <a:latin typeface="Avenir Next LT Pro Light" panose="020B0304020202020204" pitchFamily="34" charset="0"/>
                <a:hlinkClick r:id="rId4"/>
              </a:rPr>
              <a:t>https://matthewcalligaro.github.io/RacecarWebsite/</a:t>
            </a:r>
            <a:r>
              <a:rPr lang="en-US">
                <a:latin typeface="Avenir Next LT Pro Light" panose="020B0304020202020204" pitchFamily="34" charset="0"/>
              </a:rPr>
              <a:t> </a:t>
            </a:r>
            <a:endParaRPr lang="en-US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2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Line Identification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0" descr="https://lh6.googleusercontent.com/jlTmL5WlF0Cmm5vIbrSd2TBLpm9Tn5b7OMxTBTxHo8iwAXNdUl2V_D92Dawv4hzrrfrU9IQeJMaaHPMw0v2OWhEVzj47nL185vJJCoCkapCCYQSVRtb8woOE3Jh_zvH6r5UZnRLfUjM">
            <a:extLst>
              <a:ext uri="{FF2B5EF4-FFF2-40B4-BE49-F238E27FC236}">
                <a16:creationId xmlns:a16="http://schemas.microsoft.com/office/drawing/2014/main" id="{B7C24F8D-EF75-4DE0-9A06-CE558448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73" y="1674081"/>
            <a:ext cx="2926303" cy="21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1" descr="https://lh6.googleusercontent.com/rXECLYcsC8rjjQUWSJbTiBJs1IogH7SgpjNwny6Tu4-msao2vLln44ED21YHfVVIfAJlHB4nz8K7yP_2cOYJ1x0E5MuaGXw_xYZM9upyPptaotraiWB8hmybV4Z8WOcR4H3Dd-JuN_8">
            <a:extLst>
              <a:ext uri="{FF2B5EF4-FFF2-40B4-BE49-F238E27FC236}">
                <a16:creationId xmlns:a16="http://schemas.microsoft.com/office/drawing/2014/main" id="{849E46AF-B0C7-4534-A646-498E1C9C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73" y="4298486"/>
            <a:ext cx="2921960" cy="21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7703048-A8E4-4D06-AAC2-41F24790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E9695E-8DFA-419D-A7B8-46DF17DA5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8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2D787-7A06-4161-A2FB-A66D8E86CFA4}"/>
              </a:ext>
            </a:extLst>
          </p:cNvPr>
          <p:cNvSpPr txBox="1"/>
          <p:nvPr/>
        </p:nvSpPr>
        <p:spPr>
          <a:xfrm>
            <a:off x="8477891" y="3847906"/>
            <a:ext cx="132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Initial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F0061-EBA9-4787-9AF2-AC66FED117D0}"/>
              </a:ext>
            </a:extLst>
          </p:cNvPr>
          <p:cNvSpPr txBox="1"/>
          <p:nvPr/>
        </p:nvSpPr>
        <p:spPr>
          <a:xfrm>
            <a:off x="8384257" y="6472311"/>
            <a:ext cx="1512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Final product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76904-208F-4C14-A46B-ADBB72379BA1}"/>
              </a:ext>
            </a:extLst>
          </p:cNvPr>
          <p:cNvSpPr txBox="1"/>
          <p:nvPr/>
        </p:nvSpPr>
        <p:spPr>
          <a:xfrm>
            <a:off x="459327" y="2170523"/>
            <a:ext cx="7079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Steps of Line Identification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Crop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Color 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Object identify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Contour drawing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Pick largest contour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Next LT Pro Light" panose="020B0304020202020204" pitchFamily="34" charset="0"/>
              </a:rPr>
              <a:t>Take center of largest contour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6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Navigation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21" descr="https://lh6.googleusercontent.com/rXECLYcsC8rjjQUWSJbTiBJs1IogH7SgpjNwny6Tu4-msao2vLln44ED21YHfVVIfAJlHB4nz8K7yP_2cOYJ1x0E5MuaGXw_xYZM9upyPptaotraiWB8hmybV4Z8WOcR4H3Dd-JuN_8">
            <a:extLst>
              <a:ext uri="{FF2B5EF4-FFF2-40B4-BE49-F238E27FC236}">
                <a16:creationId xmlns:a16="http://schemas.microsoft.com/office/drawing/2014/main" id="{849E46AF-B0C7-4534-A646-498E1C9C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41" y="3263020"/>
            <a:ext cx="4381318" cy="32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7703048-A8E4-4D06-AAC2-41F24790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E9695E-8DFA-419D-A7B8-46DF17DA5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8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76904-208F-4C14-A46B-ADBB72379BA1}"/>
              </a:ext>
            </a:extLst>
          </p:cNvPr>
          <p:cNvSpPr txBox="1"/>
          <p:nvPr/>
        </p:nvSpPr>
        <p:spPr>
          <a:xfrm>
            <a:off x="711200" y="1614882"/>
            <a:ext cx="109036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You will be responsible for programming your car to </a:t>
            </a:r>
            <a:r>
              <a:rPr lang="en-US" sz="3200" b="1" dirty="0">
                <a:latin typeface="Avenir Next LT Pro Light" panose="020B0304020202020204" pitchFamily="34" charset="0"/>
              </a:rPr>
              <a:t>turn </a:t>
            </a:r>
            <a:r>
              <a:rPr lang="en-US" sz="3200" dirty="0">
                <a:latin typeface="Avenir Next LT Pro Light" panose="020B0304020202020204" pitchFamily="34" charset="0"/>
              </a:rPr>
              <a:t>left or right based on relation between the center of the line contour and the center of the car.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BC91C0-8A7E-4C68-A8CC-2AE268E3B347}"/>
              </a:ext>
            </a:extLst>
          </p:cNvPr>
          <p:cNvCxnSpPr>
            <a:cxnSpLocks/>
          </p:cNvCxnSpPr>
          <p:nvPr/>
        </p:nvCxnSpPr>
        <p:spPr>
          <a:xfrm>
            <a:off x="6540250" y="3263020"/>
            <a:ext cx="0" cy="3533851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83DAF8-250E-49A7-B3D5-E17521E3C0F4}"/>
              </a:ext>
            </a:extLst>
          </p:cNvPr>
          <p:cNvCxnSpPr>
            <a:cxnSpLocks/>
          </p:cNvCxnSpPr>
          <p:nvPr/>
        </p:nvCxnSpPr>
        <p:spPr>
          <a:xfrm>
            <a:off x="5903550" y="3263020"/>
            <a:ext cx="0" cy="3644399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14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899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Camera Offset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Intel® RealSense™ Depth Camera D435i">
            <a:extLst>
              <a:ext uri="{FF2B5EF4-FFF2-40B4-BE49-F238E27FC236}">
                <a16:creationId xmlns:a16="http://schemas.microsoft.com/office/drawing/2014/main" id="{74E48CFD-5F63-46BB-A9E5-A9D11596BE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38590" r="4647" b="38718"/>
          <a:stretch/>
        </p:blipFill>
        <p:spPr bwMode="auto">
          <a:xfrm>
            <a:off x="1570633" y="3222920"/>
            <a:ext cx="9050733" cy="2950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3DECB1-B054-4F69-BBA6-9DB0043D696A}"/>
              </a:ext>
            </a:extLst>
          </p:cNvPr>
          <p:cNvCxnSpPr>
            <a:cxnSpLocks/>
          </p:cNvCxnSpPr>
          <p:nvPr/>
        </p:nvCxnSpPr>
        <p:spPr>
          <a:xfrm>
            <a:off x="5995502" y="3222920"/>
            <a:ext cx="16" cy="3273505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9409C8-798E-4D1E-8D70-86FBB858F8AF}"/>
              </a:ext>
            </a:extLst>
          </p:cNvPr>
          <p:cNvCxnSpPr>
            <a:cxnSpLocks/>
          </p:cNvCxnSpPr>
          <p:nvPr/>
        </p:nvCxnSpPr>
        <p:spPr>
          <a:xfrm>
            <a:off x="4891874" y="3222920"/>
            <a:ext cx="0" cy="3373985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F5424D-A9D0-4231-A01F-03B7EB0B7C88}"/>
              </a:ext>
            </a:extLst>
          </p:cNvPr>
          <p:cNvSpPr/>
          <p:nvPr/>
        </p:nvSpPr>
        <p:spPr>
          <a:xfrm rot="10800000">
            <a:off x="4891873" y="6280293"/>
            <a:ext cx="1103629" cy="2161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1AA65-87F1-451D-9890-09C2A16BE0E0}"/>
              </a:ext>
            </a:extLst>
          </p:cNvPr>
          <p:cNvSpPr txBox="1"/>
          <p:nvPr/>
        </p:nvSpPr>
        <p:spPr>
          <a:xfrm>
            <a:off x="1422400" y="1595437"/>
            <a:ext cx="9569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The Intel </a:t>
            </a:r>
            <a:r>
              <a:rPr lang="en-US" sz="3200" dirty="0" err="1">
                <a:latin typeface="Avenir Next LT Pro Light" panose="020B0304020202020204" pitchFamily="34" charset="0"/>
              </a:rPr>
              <a:t>Realsense</a:t>
            </a:r>
            <a:r>
              <a:rPr lang="en-US" sz="3200" dirty="0">
                <a:latin typeface="Avenir Next LT Pro Light" panose="020B0304020202020204" pitchFamily="34" charset="0"/>
              </a:rPr>
              <a:t> camera will be used to capture images. However, the camera is </a:t>
            </a:r>
            <a:r>
              <a:rPr lang="en-US" sz="3200" b="1" dirty="0">
                <a:latin typeface="Avenir Next LT Pro Light" panose="020B0304020202020204" pitchFamily="34" charset="0"/>
              </a:rPr>
              <a:t>offset</a:t>
            </a:r>
            <a:r>
              <a:rPr lang="en-US" sz="3200" dirty="0">
                <a:latin typeface="Avenir Next LT Pro Light" panose="020B0304020202020204" pitchFamily="34" charset="0"/>
              </a:rPr>
              <a:t> from the center of the car.</a:t>
            </a:r>
            <a:endParaRPr lang="en-US" sz="3200" b="1" dirty="0">
              <a:latin typeface="Avenir Next LT Pro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69B10-5DED-4548-B556-0C001E3FCDB8}"/>
              </a:ext>
            </a:extLst>
          </p:cNvPr>
          <p:cNvSpPr txBox="1"/>
          <p:nvPr/>
        </p:nvSpPr>
        <p:spPr>
          <a:xfrm>
            <a:off x="4770475" y="6463822"/>
            <a:ext cx="132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101648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703048-A8E4-4D06-AAC2-41F24790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E9695E-8DFA-419D-A7B8-46DF17DA5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8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 rot="16200000">
            <a:off x="-2700740" y="2837418"/>
            <a:ext cx="68580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/>
        </p:nvSpPr>
        <p:spPr>
          <a:xfrm rot="5400000">
            <a:off x="-2257830" y="3280331"/>
            <a:ext cx="5972175" cy="137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Jupyter Notebook</a:t>
            </a:r>
          </a:p>
        </p:txBody>
      </p:sp>
      <p:pic>
        <p:nvPicPr>
          <p:cNvPr id="15" name="Lab2Jupyter">
            <a:hlinkClick r:id="" action="ppaction://media"/>
            <a:extLst>
              <a:ext uri="{FF2B5EF4-FFF2-40B4-BE49-F238E27FC236}">
                <a16:creationId xmlns:a16="http://schemas.microsoft.com/office/drawing/2014/main" id="{59EC20DE-34C2-45D4-BA6E-333F62E2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7" y="-101371"/>
            <a:ext cx="10825688" cy="695937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C59566-B82F-41E2-A92A-7AF05EB867D3}"/>
              </a:ext>
            </a:extLst>
          </p:cNvPr>
          <p:cNvSpPr/>
          <p:nvPr/>
        </p:nvSpPr>
        <p:spPr>
          <a:xfrm rot="5400000">
            <a:off x="180859" y="-547398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6B680-0D39-4B81-9EB4-A6281AD04052}"/>
              </a:ext>
            </a:extLst>
          </p:cNvPr>
          <p:cNvGrpSpPr/>
          <p:nvPr/>
        </p:nvGrpSpPr>
        <p:grpSpPr>
          <a:xfrm>
            <a:off x="0" y="-1"/>
            <a:ext cx="12192000" cy="914400"/>
            <a:chOff x="0" y="-1"/>
            <a:chExt cx="121920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8DFC38-9E5C-47DF-86DF-BFC8B9B4AD72}"/>
                </a:ext>
              </a:extLst>
            </p:cNvPr>
            <p:cNvSpPr/>
            <p:nvPr/>
          </p:nvSpPr>
          <p:spPr>
            <a:xfrm>
              <a:off x="0" y="-1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AFE7D-E1CB-42A7-8FE4-99D553CF2CFC}"/>
                </a:ext>
              </a:extLst>
            </p:cNvPr>
            <p:cNvSpPr/>
            <p:nvPr/>
          </p:nvSpPr>
          <p:spPr>
            <a:xfrm>
              <a:off x="0" y="-1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439D72-E04A-4EB9-93B8-6D796DA1EA53}"/>
              </a:ext>
            </a:extLst>
          </p:cNvPr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DA2EEE-8C7D-4FB8-AB95-B596081770DB}"/>
                </a:ext>
              </a:extLst>
            </p:cNvPr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5BD70B-A2FE-456C-AEB2-7F0C7BFD3D59}"/>
                </a:ext>
              </a:extLst>
            </p:cNvPr>
            <p:cNvSpPr/>
            <p:nvPr/>
          </p:nvSpPr>
          <p:spPr>
            <a:xfrm>
              <a:off x="11826240" y="5943600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7B33F5-FC85-4195-B223-A40577A9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6600" dirty="0">
                <a:latin typeface="Avenir Next LT Pro" panose="020B0504020202020204" pitchFamily="34" charset="0"/>
              </a:rPr>
              <a:t>Good luck and have fun!</a:t>
            </a:r>
            <a:endParaRPr lang="en-US" sz="6600" dirty="0">
              <a:latin typeface="Avenir Next LT Pro Light" panose="020B03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 LT Pro Light" panose="020B0304020202020204" pitchFamily="34" charset="0"/>
              </a:rPr>
              <a:t>Let us know if you need any help during the lab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219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Lab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19"/>
            <a:ext cx="10515600" cy="493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Main objective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: Program the car to track a line and turn based on its position</a:t>
            </a:r>
          </a:p>
          <a:p>
            <a:pPr marL="0" indent="0">
              <a:buNone/>
            </a:pPr>
            <a:endParaRPr lang="en-US" dirty="0">
              <a:latin typeface="Avenir Next LT Pro Light" panose="020B0304020202020204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Learning objectives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Use the start-update paradigm to create a program which can run on the car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Use the camera module to identify the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Program the car to follow the 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venir Next LT Pro Light" panose="020B0304020202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 rot="16200000">
            <a:off x="-2748480" y="2743200"/>
            <a:ext cx="68580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 rot="5400000">
            <a:off x="223317" y="-554181"/>
            <a:ext cx="914400" cy="1551996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305570" y="3186113"/>
            <a:ext cx="5972175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Lab 2 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Lab2">
            <a:hlinkClick r:id="" action="ppaction://media"/>
            <a:extLst>
              <a:ext uri="{FF2B5EF4-FFF2-40B4-BE49-F238E27FC236}">
                <a16:creationId xmlns:a16="http://schemas.microsoft.com/office/drawing/2014/main" id="{4CFDC9B3-AF40-47BF-A55C-70754CF849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0"/>
                </p14:media>
              </p:ext>
            </p:extLst>
          </p:nvPr>
        </p:nvPicPr>
        <p:blipFill rotWithShape="1">
          <a:blip r:embed="rId4"/>
          <a:srcRect t="19865" b="19867"/>
          <a:stretch/>
        </p:blipFill>
        <p:spPr>
          <a:xfrm>
            <a:off x="3089459" y="-1"/>
            <a:ext cx="64008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56A55A-E815-4DA1-9624-F38CA0CD79AF}"/>
              </a:ext>
            </a:extLst>
          </p:cNvPr>
          <p:cNvSpPr/>
          <p:nvPr/>
        </p:nvSpPr>
        <p:spPr>
          <a:xfrm rot="5400000">
            <a:off x="180859" y="-547398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2ACA3-2BDD-4104-B3EF-35CE0A0A7626}"/>
              </a:ext>
            </a:extLst>
          </p:cNvPr>
          <p:cNvSpPr/>
          <p:nvPr/>
        </p:nvSpPr>
        <p:spPr>
          <a:xfrm>
            <a:off x="1358587" y="-9120"/>
            <a:ext cx="9144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4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Color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7B4526-15A8-46EC-B80E-30115D0762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40" y="3533310"/>
            <a:ext cx="2476023" cy="24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41D259-854F-48C6-9DA3-1A792D0D31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65" y="3556990"/>
            <a:ext cx="2557565" cy="255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AF4869-239C-494F-B1BA-ED3CEE1E07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18" y="3721961"/>
            <a:ext cx="3002600" cy="2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E73D3D-48F2-43B9-8B23-49D110037FB8}"/>
              </a:ext>
            </a:extLst>
          </p:cNvPr>
          <p:cNvSpPr txBox="1"/>
          <p:nvPr/>
        </p:nvSpPr>
        <p:spPr>
          <a:xfrm>
            <a:off x="1503943" y="6114555"/>
            <a:ext cx="126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RGB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53923C-8E39-4DDF-AB55-3600957919AD}"/>
              </a:ext>
            </a:extLst>
          </p:cNvPr>
          <p:cNvSpPr txBox="1"/>
          <p:nvPr/>
        </p:nvSpPr>
        <p:spPr>
          <a:xfrm>
            <a:off x="4796029" y="6122760"/>
            <a:ext cx="147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CMYK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76DD2-0C2B-483E-BF2D-C95746C68372}"/>
              </a:ext>
            </a:extLst>
          </p:cNvPr>
          <p:cNvSpPr txBox="1"/>
          <p:nvPr/>
        </p:nvSpPr>
        <p:spPr>
          <a:xfrm>
            <a:off x="8379310" y="6111220"/>
            <a:ext cx="126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 Light" panose="020B0304020202020204" pitchFamily="34" charset="0"/>
              </a:rPr>
              <a:t>HSV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E1DA-6F15-4EEA-8EB4-15A322814C9F}"/>
              </a:ext>
            </a:extLst>
          </p:cNvPr>
          <p:cNvSpPr txBox="1"/>
          <p:nvPr/>
        </p:nvSpPr>
        <p:spPr>
          <a:xfrm>
            <a:off x="711200" y="1614882"/>
            <a:ext cx="109036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 LT Pro Light" panose="020B0304020202020204" pitchFamily="34" charset="0"/>
              </a:rPr>
              <a:t>Color models</a:t>
            </a:r>
            <a:r>
              <a:rPr lang="en-US" sz="2800" dirty="0">
                <a:latin typeface="Avenir Next LT Pro Light" panose="020B0304020202020204" pitchFamily="34" charset="0"/>
              </a:rPr>
              <a:t> map input values to colors.</a:t>
            </a:r>
            <a:endParaRPr lang="en-US" sz="2800" b="1" dirty="0"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latin typeface="Avenir Next LT Pro Light" panose="020B0304020202020204" pitchFamily="34" charset="0"/>
              </a:rPr>
              <a:t>Color space </a:t>
            </a:r>
            <a:r>
              <a:rPr lang="en-US" sz="2800" dirty="0">
                <a:latin typeface="Avenir Next LT Pro Light" panose="020B0304020202020204" pitchFamily="34" charset="0"/>
              </a:rPr>
              <a:t>is the range of colors a </a:t>
            </a:r>
            <a:r>
              <a:rPr lang="en-US" sz="2800" b="1" dirty="0">
                <a:latin typeface="Avenir Next LT Pro Light" panose="020B0304020202020204" pitchFamily="34" charset="0"/>
              </a:rPr>
              <a:t>color model </a:t>
            </a:r>
            <a:r>
              <a:rPr lang="en-US" sz="2800" dirty="0">
                <a:latin typeface="Avenir Next LT Pro Light" panose="020B0304020202020204" pitchFamily="34" charset="0"/>
              </a:rPr>
              <a:t>covers.</a:t>
            </a:r>
          </a:p>
          <a:p>
            <a:endParaRPr lang="en-US" sz="2800" dirty="0">
              <a:latin typeface="Avenir Next LT Pro Light" panose="020B0304020202020204" pitchFamily="34" charset="0"/>
            </a:endParaRPr>
          </a:p>
          <a:p>
            <a:r>
              <a:rPr lang="en-US" sz="2800" dirty="0">
                <a:latin typeface="Avenir Next LT Pro Light" panose="020B0304020202020204" pitchFamily="34" charset="0"/>
              </a:rPr>
              <a:t>RGB models use measurements of </a:t>
            </a:r>
            <a:r>
              <a:rPr lang="en-US" sz="2800" u="sng" dirty="0">
                <a:latin typeface="Avenir Next LT Pro Light" panose="020B0304020202020204" pitchFamily="34" charset="0"/>
              </a:rPr>
              <a:t>r</a:t>
            </a:r>
            <a:r>
              <a:rPr lang="en-US" sz="2800" dirty="0">
                <a:latin typeface="Avenir Next LT Pro Light" panose="020B0304020202020204" pitchFamily="34" charset="0"/>
              </a:rPr>
              <a:t>ed, </a:t>
            </a:r>
            <a:r>
              <a:rPr lang="en-US" sz="2800" u="sng" dirty="0">
                <a:latin typeface="Avenir Next LT Pro Light" panose="020B0304020202020204" pitchFamily="34" charset="0"/>
              </a:rPr>
              <a:t>g</a:t>
            </a:r>
            <a:r>
              <a:rPr lang="en-US" sz="2800" dirty="0">
                <a:latin typeface="Avenir Next LT Pro Light" panose="020B0304020202020204" pitchFamily="34" charset="0"/>
              </a:rPr>
              <a:t>reen, and </a:t>
            </a:r>
            <a:r>
              <a:rPr lang="en-US" sz="2800" u="sng" dirty="0">
                <a:latin typeface="Avenir Next LT Pro Light" panose="020B0304020202020204" pitchFamily="34" charset="0"/>
              </a:rPr>
              <a:t>b</a:t>
            </a:r>
            <a:r>
              <a:rPr lang="en-US" sz="2800" dirty="0">
                <a:latin typeface="Avenir Next LT Pro Light" panose="020B0304020202020204" pitchFamily="34" charset="0"/>
              </a:rPr>
              <a:t>lue</a:t>
            </a:r>
          </a:p>
        </p:txBody>
      </p:sp>
    </p:spTree>
    <p:extLst>
      <p:ext uri="{BB962C8B-B14F-4D97-AF65-F5344CB8AC3E}">
        <p14:creationId xmlns:p14="http://schemas.microsoft.com/office/powerpoint/2010/main" val="344983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HSV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AF4869-239C-494F-B1BA-ED3CEE1E07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67" y="2161726"/>
            <a:ext cx="4727673" cy="35457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D76DD2-0C2B-483E-BF2D-C95746C68372}"/>
              </a:ext>
            </a:extLst>
          </p:cNvPr>
          <p:cNvSpPr txBox="1"/>
          <p:nvPr/>
        </p:nvSpPr>
        <p:spPr>
          <a:xfrm>
            <a:off x="398508" y="2657332"/>
            <a:ext cx="651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Hue			Which </a:t>
            </a:r>
            <a:r>
              <a:rPr lang="en-US" sz="3200" u="sng" dirty="0">
                <a:latin typeface="Avenir Next LT Pro Light" panose="020B0304020202020204" pitchFamily="34" charset="0"/>
              </a:rPr>
              <a:t>color</a:t>
            </a:r>
            <a:r>
              <a:rPr lang="en-US" sz="3200" dirty="0">
                <a:latin typeface="Avenir Next LT Pro Light" panose="020B0304020202020204" pitchFamily="34" charset="0"/>
              </a:rPr>
              <a:t>?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  <a:p>
            <a:r>
              <a:rPr lang="en-US" sz="3200" dirty="0">
                <a:latin typeface="Avenir Next LT Pro Light" panose="020B0304020202020204" pitchFamily="34" charset="0"/>
              </a:rPr>
              <a:t>Saturation	How </a:t>
            </a:r>
            <a:r>
              <a:rPr lang="en-US" sz="3200" u="sng" dirty="0">
                <a:latin typeface="Avenir Next LT Pro Light" panose="020B0304020202020204" pitchFamily="34" charset="0"/>
              </a:rPr>
              <a:t>vibrant</a:t>
            </a:r>
            <a:r>
              <a:rPr lang="en-US" sz="3200" dirty="0">
                <a:latin typeface="Avenir Next LT Pro Light" panose="020B0304020202020204" pitchFamily="34" charset="0"/>
              </a:rPr>
              <a:t>?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  <a:p>
            <a:r>
              <a:rPr lang="en-US" sz="3200" dirty="0">
                <a:latin typeface="Avenir Next LT Pro Light" panose="020B0304020202020204" pitchFamily="34" charset="0"/>
              </a:rPr>
              <a:t>Value		How </a:t>
            </a:r>
            <a:r>
              <a:rPr lang="en-US" sz="3200" u="sng" dirty="0">
                <a:latin typeface="Avenir Next LT Pro Light" panose="020B0304020202020204" pitchFamily="34" charset="0"/>
              </a:rPr>
              <a:t>dark or light</a:t>
            </a:r>
            <a:r>
              <a:rPr lang="en-US" sz="3200" dirty="0">
                <a:latin typeface="Avenir Next LT Pro Light" panose="020B03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994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OpenCV Masks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9C3C37-DE01-48C2-8B6F-6C5D7EEC88F3}"/>
              </a:ext>
            </a:extLst>
          </p:cNvPr>
          <p:cNvSpPr txBox="1"/>
          <p:nvPr/>
        </p:nvSpPr>
        <p:spPr>
          <a:xfrm>
            <a:off x="209603" y="1680248"/>
            <a:ext cx="3972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Using a color </a:t>
            </a:r>
            <a:r>
              <a:rPr lang="en-US" sz="3200" b="1" dirty="0">
                <a:latin typeface="Avenir Next LT Pro Light" panose="020B0304020202020204" pitchFamily="34" charset="0"/>
              </a:rPr>
              <a:t>threshold</a:t>
            </a:r>
            <a:r>
              <a:rPr lang="en-US" sz="3200" dirty="0">
                <a:latin typeface="Avenir Next LT Pro Light" panose="020B0304020202020204" pitchFamily="34" charset="0"/>
              </a:rPr>
              <a:t>, we can make masks from images.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  <a:p>
            <a:r>
              <a:rPr lang="en-US" sz="3200" b="1" dirty="0">
                <a:latin typeface="Avenir Next LT Pro Light" panose="020B0304020202020204" pitchFamily="34" charset="0"/>
              </a:rPr>
              <a:t>BLACK</a:t>
            </a:r>
            <a:r>
              <a:rPr lang="en-US" sz="3200" dirty="0">
                <a:latin typeface="Avenir Next LT Pro Light" panose="020B0304020202020204" pitchFamily="34" charset="0"/>
              </a:rPr>
              <a:t> out what you want to be hidden</a:t>
            </a:r>
          </a:p>
          <a:p>
            <a:endParaRPr lang="en-US" sz="3200" dirty="0">
              <a:latin typeface="Avenir Next LT Pro Light" panose="020B0304020202020204" pitchFamily="34" charset="0"/>
            </a:endParaRPr>
          </a:p>
          <a:p>
            <a:r>
              <a:rPr lang="en-US" sz="3200" u="sng" dirty="0">
                <a:latin typeface="Avenir Next LT Pro Light" panose="020B0304020202020204" pitchFamily="34" charset="0"/>
              </a:rPr>
              <a:t>WHITE</a:t>
            </a:r>
            <a:r>
              <a:rPr lang="en-US" sz="3200" dirty="0">
                <a:latin typeface="Avenir Next LT Pro Light" panose="020B0304020202020204" pitchFamily="34" charset="0"/>
              </a:rPr>
              <a:t> out what you want to be seen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A3E1C9-3AF7-4509-9614-8E8EF1CC6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91" y="1680248"/>
            <a:ext cx="3121905" cy="468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35FB172-8FCA-408D-A126-E5B76F91EA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02" y="1680248"/>
            <a:ext cx="3121904" cy="468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B2AEE50A-5AE8-40AD-BFA0-A86379110A40}"/>
              </a:ext>
            </a:extLst>
          </p:cNvPr>
          <p:cNvSpPr/>
          <p:nvPr/>
        </p:nvSpPr>
        <p:spPr>
          <a:xfrm>
            <a:off x="7466676" y="3829938"/>
            <a:ext cx="543546" cy="38238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13567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Color Masking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2DEDB-8B2E-4E37-9967-18C6E936FB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63" y="1755853"/>
            <a:ext cx="2197166" cy="32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47C8C5-1538-42D4-B30C-44451DD943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28" y="1755853"/>
            <a:ext cx="2197166" cy="329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5B6ECD9-07E7-4C3A-A4CE-848FBC4907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07" y="1750773"/>
            <a:ext cx="2197166" cy="32942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56176875-A5E4-46C4-9CF5-7CE802317BA9}"/>
              </a:ext>
            </a:extLst>
          </p:cNvPr>
          <p:cNvSpPr/>
          <p:nvPr/>
        </p:nvSpPr>
        <p:spPr>
          <a:xfrm>
            <a:off x="3932334" y="3212921"/>
            <a:ext cx="382788" cy="38278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74102E-AE49-472E-BD08-8ED03BD2378E}"/>
              </a:ext>
            </a:extLst>
          </p:cNvPr>
          <p:cNvSpPr/>
          <p:nvPr/>
        </p:nvSpPr>
        <p:spPr>
          <a:xfrm>
            <a:off x="7250302" y="3314094"/>
            <a:ext cx="669496" cy="1777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D07E7-ED60-4AA2-966D-279685A60357}"/>
              </a:ext>
            </a:extLst>
          </p:cNvPr>
          <p:cNvSpPr txBox="1"/>
          <p:nvPr/>
        </p:nvSpPr>
        <p:spPr>
          <a:xfrm>
            <a:off x="1293683" y="5338052"/>
            <a:ext cx="8888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Combine </a:t>
            </a:r>
            <a:r>
              <a:rPr lang="en-US" sz="3200" dirty="0">
                <a:latin typeface="Avenir Next LT Pro Light" panose="020B0304020202020204" pitchFamily="34" charset="0"/>
              </a:rPr>
              <a:t>the color image with the black and white mask to make a </a:t>
            </a:r>
            <a:r>
              <a:rPr lang="en-US" sz="3200" b="1" dirty="0">
                <a:latin typeface="Avenir Next LT Pro Light" panose="020B0304020202020204" pitchFamily="34" charset="0"/>
              </a:rPr>
              <a:t>color mask.</a:t>
            </a:r>
          </a:p>
        </p:txBody>
      </p:sp>
    </p:spTree>
    <p:extLst>
      <p:ext uri="{BB962C8B-B14F-4D97-AF65-F5344CB8AC3E}">
        <p14:creationId xmlns:p14="http://schemas.microsoft.com/office/powerpoint/2010/main" val="145514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4215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Color Masking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2DEDB-8B2E-4E37-9967-18C6E936FB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28" y="1722336"/>
            <a:ext cx="2386293" cy="35786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56176875-A5E4-46C4-9CF5-7CE802317BA9}"/>
              </a:ext>
            </a:extLst>
          </p:cNvPr>
          <p:cNvSpPr/>
          <p:nvPr/>
        </p:nvSpPr>
        <p:spPr>
          <a:xfrm>
            <a:off x="4109522" y="3493108"/>
            <a:ext cx="415737" cy="415737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74102E-AE49-472E-BD08-8ED03BD2378E}"/>
              </a:ext>
            </a:extLst>
          </p:cNvPr>
          <p:cNvSpPr/>
          <p:nvPr/>
        </p:nvSpPr>
        <p:spPr>
          <a:xfrm>
            <a:off x="7544858" y="2341860"/>
            <a:ext cx="727123" cy="19302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FC0F84-9CC1-4424-9A86-EC36EFBF3A88}"/>
              </a:ext>
            </a:extLst>
          </p:cNvPr>
          <p:cNvGrpSpPr/>
          <p:nvPr/>
        </p:nvGrpSpPr>
        <p:grpSpPr>
          <a:xfrm>
            <a:off x="5491112" y="1590655"/>
            <a:ext cx="1023672" cy="3813806"/>
            <a:chOff x="5442446" y="1808020"/>
            <a:chExt cx="1146232" cy="42704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839D69-0990-415E-B50F-B2B52911B7DD}"/>
                </a:ext>
              </a:extLst>
            </p:cNvPr>
            <p:cNvSpPr/>
            <p:nvPr/>
          </p:nvSpPr>
          <p:spPr>
            <a:xfrm>
              <a:off x="5442446" y="1808020"/>
              <a:ext cx="1146231" cy="1718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21B24E-FDC7-47B8-AFC9-CB040AB5805D}"/>
                </a:ext>
              </a:extLst>
            </p:cNvPr>
            <p:cNvSpPr/>
            <p:nvPr/>
          </p:nvSpPr>
          <p:spPr>
            <a:xfrm>
              <a:off x="5442447" y="4359896"/>
              <a:ext cx="1146231" cy="17185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2CAD0C-888C-4C8F-A179-FDF14E0F990F}"/>
              </a:ext>
            </a:extLst>
          </p:cNvPr>
          <p:cNvSpPr/>
          <p:nvPr/>
        </p:nvSpPr>
        <p:spPr>
          <a:xfrm>
            <a:off x="7544858" y="4893736"/>
            <a:ext cx="727123" cy="19302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58ACF-4F24-459B-9FE4-4FDCC22AE537}"/>
              </a:ext>
            </a:extLst>
          </p:cNvPr>
          <p:cNvSpPr/>
          <p:nvPr/>
        </p:nvSpPr>
        <p:spPr>
          <a:xfrm>
            <a:off x="9266553" y="3869673"/>
            <a:ext cx="1023671" cy="1534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53ACF7-6C3D-42CE-8757-CCC440FCB5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553" y="1590655"/>
            <a:ext cx="1031320" cy="15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EFFB20-92C5-433E-B498-6BA45E6ADAF9}"/>
              </a:ext>
            </a:extLst>
          </p:cNvPr>
          <p:cNvSpPr txBox="1"/>
          <p:nvPr/>
        </p:nvSpPr>
        <p:spPr>
          <a:xfrm>
            <a:off x="5340185" y="3173084"/>
            <a:ext cx="132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White Mask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1C7F7-D583-4258-B1F7-4E7BEDBBEC6B}"/>
              </a:ext>
            </a:extLst>
          </p:cNvPr>
          <p:cNvSpPr txBox="1"/>
          <p:nvPr/>
        </p:nvSpPr>
        <p:spPr>
          <a:xfrm>
            <a:off x="5356896" y="5426198"/>
            <a:ext cx="1292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Black Mask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78DAF-8569-4E93-8635-EF3FA9920B1B}"/>
              </a:ext>
            </a:extLst>
          </p:cNvPr>
          <p:cNvSpPr txBox="1"/>
          <p:nvPr/>
        </p:nvSpPr>
        <p:spPr>
          <a:xfrm>
            <a:off x="965200" y="5729091"/>
            <a:ext cx="9569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 Light" panose="020B0304020202020204" pitchFamily="34" charset="0"/>
              </a:rPr>
              <a:t>Color masks </a:t>
            </a:r>
            <a:r>
              <a:rPr lang="en-US" sz="3200" dirty="0">
                <a:latin typeface="Avenir Next LT Pro Light" panose="020B0304020202020204" pitchFamily="34" charset="0"/>
              </a:rPr>
              <a:t>can be made with any black and white mask</a:t>
            </a:r>
            <a:r>
              <a:rPr lang="en-US" sz="3200" b="1" dirty="0">
                <a:latin typeface="Avenir Next LT Pro Light" panose="020B03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69D64D-99AE-481F-91FC-55B748C8F099}"/>
              </a:ext>
            </a:extLst>
          </p:cNvPr>
          <p:cNvSpPr txBox="1"/>
          <p:nvPr/>
        </p:nvSpPr>
        <p:spPr>
          <a:xfrm>
            <a:off x="9115626" y="3173084"/>
            <a:ext cx="132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Full color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7FAA06-3568-4AA0-9531-36B1CA62D2D1}"/>
              </a:ext>
            </a:extLst>
          </p:cNvPr>
          <p:cNvSpPr txBox="1"/>
          <p:nvPr/>
        </p:nvSpPr>
        <p:spPr>
          <a:xfrm>
            <a:off x="9115626" y="5426198"/>
            <a:ext cx="132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No color</a:t>
            </a:r>
          </a:p>
        </p:txBody>
      </p:sp>
    </p:spTree>
    <p:extLst>
      <p:ext uri="{BB962C8B-B14F-4D97-AF65-F5344CB8AC3E}">
        <p14:creationId xmlns:p14="http://schemas.microsoft.com/office/powerpoint/2010/main" val="33406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1394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Contour Drawing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DE01E-3D25-4127-A2A7-A26428523B30}"/>
              </a:ext>
            </a:extLst>
          </p:cNvPr>
          <p:cNvGrpSpPr/>
          <p:nvPr/>
        </p:nvGrpSpPr>
        <p:grpSpPr>
          <a:xfrm>
            <a:off x="1305543" y="2976147"/>
            <a:ext cx="9110044" cy="3253360"/>
            <a:chOff x="2262321" y="-28858"/>
            <a:chExt cx="9110044" cy="32533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8F6ADE4-D3EC-4A29-BC6F-2ACF943F5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321" y="-28858"/>
              <a:ext cx="4333257" cy="325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A03EEC5C-447C-4AA8-967F-7879CF9B6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778" y="-19577"/>
              <a:ext cx="4319587" cy="32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F663B3-B74F-4A40-AB0F-A15199519AFD}"/>
              </a:ext>
            </a:extLst>
          </p:cNvPr>
          <p:cNvSpPr txBox="1"/>
          <p:nvPr/>
        </p:nvSpPr>
        <p:spPr>
          <a:xfrm>
            <a:off x="1136234" y="1640601"/>
            <a:ext cx="9569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With </a:t>
            </a:r>
            <a:r>
              <a:rPr lang="en-US" sz="3200" b="1" dirty="0">
                <a:latin typeface="Avenir Next LT Pro Light" panose="020B0304020202020204" pitchFamily="34" charset="0"/>
              </a:rPr>
              <a:t>color masks</a:t>
            </a:r>
            <a:r>
              <a:rPr lang="en-US" sz="3200" dirty="0">
                <a:latin typeface="Avenir Next LT Pro Light" panose="020B0304020202020204" pitchFamily="34" charset="0"/>
              </a:rPr>
              <a:t>, we can identify objects and create </a:t>
            </a:r>
            <a:r>
              <a:rPr lang="en-US" sz="3200" b="1" dirty="0">
                <a:latin typeface="Avenir Next LT Pro Light" panose="020B0304020202020204" pitchFamily="34" charset="0"/>
              </a:rPr>
              <a:t>contour drawings.</a:t>
            </a:r>
            <a:r>
              <a:rPr lang="en-US" sz="3200" dirty="0">
                <a:latin typeface="Avenir Next LT Pro Light" panose="020B0304020202020204" pitchFamily="34" charset="0"/>
              </a:rPr>
              <a:t> </a:t>
            </a:r>
            <a:endParaRPr lang="en-US" sz="32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9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745050"/>
      </a:accent2>
      <a:accent3>
        <a:srgbClr val="A31F34"/>
      </a:accent3>
      <a:accent4>
        <a:srgbClr val="FF8427"/>
      </a:accent4>
      <a:accent5>
        <a:srgbClr val="8A8B8C"/>
      </a:accent5>
      <a:accent6>
        <a:srgbClr val="FFBD47"/>
      </a:accent6>
      <a:hlink>
        <a:srgbClr val="B22600"/>
      </a:hlink>
      <a:folHlink>
        <a:srgbClr val="6E56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317</Words>
  <Application>Microsoft Office PowerPoint</Application>
  <PresentationFormat>Widescreen</PresentationFormat>
  <Paragraphs>59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Avenir Next LT Pro Light</vt:lpstr>
      <vt:lpstr>Calibri</vt:lpstr>
      <vt:lpstr>Calibri Light</vt:lpstr>
      <vt:lpstr>Wingdings</vt:lpstr>
      <vt:lpstr>Office Theme</vt:lpstr>
      <vt:lpstr>Lab 2 – Line Following</vt:lpstr>
      <vt:lpstr>Lab Objectives</vt:lpstr>
      <vt:lpstr>Lab 2 Demo</vt:lpstr>
      <vt:lpstr>Color Space</vt:lpstr>
      <vt:lpstr>HSV</vt:lpstr>
      <vt:lpstr>OpenCV Masks</vt:lpstr>
      <vt:lpstr>Color Masking</vt:lpstr>
      <vt:lpstr>Color Masking</vt:lpstr>
      <vt:lpstr>Contour Drawing</vt:lpstr>
      <vt:lpstr>Line Identification</vt:lpstr>
      <vt:lpstr>Navigation</vt:lpstr>
      <vt:lpstr>Camera Offset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Calligaro</dc:creator>
  <cp:lastModifiedBy>Emi Suzuki</cp:lastModifiedBy>
  <cp:revision>95</cp:revision>
  <dcterms:created xsi:type="dcterms:W3CDTF">2019-10-11T04:14:49Z</dcterms:created>
  <dcterms:modified xsi:type="dcterms:W3CDTF">2020-02-10T22:29:20Z</dcterms:modified>
</cp:coreProperties>
</file>